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3793" r:id="rId2"/>
    <p:sldMasterId id="2147483805" r:id="rId3"/>
  </p:sldMasterIdLst>
  <p:notesMasterIdLst>
    <p:notesMasterId r:id="rId26"/>
  </p:notesMasterIdLst>
  <p:handoutMasterIdLst>
    <p:handoutMasterId r:id="rId27"/>
  </p:handoutMasterIdLst>
  <p:sldIdLst>
    <p:sldId id="363" r:id="rId4"/>
    <p:sldId id="320" r:id="rId5"/>
    <p:sldId id="355" r:id="rId6"/>
    <p:sldId id="360" r:id="rId7"/>
    <p:sldId id="361" r:id="rId8"/>
    <p:sldId id="358" r:id="rId9"/>
    <p:sldId id="356" r:id="rId10"/>
    <p:sldId id="318" r:id="rId11"/>
    <p:sldId id="328" r:id="rId12"/>
    <p:sldId id="342" r:id="rId13"/>
    <p:sldId id="362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97" autoAdjust="0"/>
  </p:normalViewPr>
  <p:slideViewPr>
    <p:cSldViewPr snapToGrid="0">
      <p:cViewPr>
        <p:scale>
          <a:sx n="84" d="100"/>
          <a:sy n="84" d="100"/>
        </p:scale>
        <p:origin x="-341" y="374"/>
      </p:cViewPr>
      <p:guideLst>
        <p:guide orient="horz" pos="204"/>
        <p:guide pos="2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8B02-D0CB-4F40-A032-59A3C140020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C6BFF-36E4-43F3-844A-A4A88FBB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15064-C9F5-4430-9529-2A1E7AE7DF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5EC8-B765-4DE9-8105-FD05775F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5EC8-B765-4DE9-8105-FD05775F173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0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217488"/>
            <a:ext cx="5459412" cy="4094162"/>
          </a:xfrm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217488"/>
            <a:ext cx="5462587" cy="40957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1" y="4426783"/>
            <a:ext cx="5371790" cy="409106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888" y="4648200"/>
            <a:ext cx="6400800" cy="1473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6D8F-AF80-492A-97F7-59AEB6A78A9A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2819401"/>
            <a:ext cx="7772400" cy="1780108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3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CB1-516D-454A-A5AA-9F9B467BE943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780-2413-4896-A9B9-E877A1D7A34D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3634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411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23" y="2552700"/>
            <a:ext cx="3657098" cy="365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9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2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9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88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4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8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4" y="1676401"/>
            <a:ext cx="7408333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52401"/>
            <a:ext cx="8229600" cy="81915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0"/>
          <a:stretch/>
        </p:blipFill>
        <p:spPr bwMode="auto">
          <a:xfrm>
            <a:off x="7849591" y="5630401"/>
            <a:ext cx="1140035" cy="11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1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3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88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888" y="4648200"/>
            <a:ext cx="6400800" cy="1473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6D8F-AF80-492A-97F7-59AEB6A78A9A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2819401"/>
            <a:ext cx="7772400" cy="1780108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8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3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0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4" y="1676401"/>
            <a:ext cx="7408333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52401"/>
            <a:ext cx="8229600" cy="81915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0"/>
          <a:stretch/>
        </p:blipFill>
        <p:spPr bwMode="auto">
          <a:xfrm>
            <a:off x="7849591" y="5630401"/>
            <a:ext cx="1140035" cy="11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590-13D6-41A6-AD51-9BE3E65F2226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37113"/>
            <a:ext cx="7696200" cy="939801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1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22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98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744319" cy="93345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4E53-63EB-4882-B2DD-0AADD6788395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600200"/>
            <a:ext cx="382219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600200"/>
            <a:ext cx="382219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59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8601"/>
            <a:ext cx="8751992" cy="67627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6113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3622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113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25D8-B7B3-42CE-96AB-E635827E5EB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8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2299-F6CC-4737-A678-914DC6745B15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4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590-13D6-41A6-AD51-9BE3E65F2226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37113"/>
            <a:ext cx="7696200" cy="939801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1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22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15BA-FA54-4CEA-A694-CAF17E06C9C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2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6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6566-CA2A-4061-890D-934B3805C937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56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216B-E131-43AD-B152-559F7489FE3C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CB1-516D-454A-A5AA-9F9B467BE943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780-2413-4896-A9B9-E877A1D7A34D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3634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411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23" y="2552700"/>
            <a:ext cx="3657098" cy="365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7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744319" cy="93345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4E53-63EB-4882-B2DD-0AADD6788395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600200"/>
            <a:ext cx="382219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600200"/>
            <a:ext cx="382219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8601"/>
            <a:ext cx="8751992" cy="67627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6113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3622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113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25D8-B7B3-42CE-96AB-E635827E5EBF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2299-F6CC-4737-A678-914DC6745B15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15BA-FA54-4CEA-A694-CAF17E06C9CF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2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6566-CA2A-4061-890D-934B3805C937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5"/>
          <p:cNvGrpSpPr>
            <a:grpSpLocks noChangeAspect="1"/>
          </p:cNvGrpSpPr>
          <p:nvPr userDrawn="1"/>
        </p:nvGrpSpPr>
        <p:grpSpPr bwMode="auto">
          <a:xfrm>
            <a:off x="7696202" y="5876056"/>
            <a:ext cx="1276719" cy="829544"/>
            <a:chOff x="96" y="72"/>
            <a:chExt cx="1379" cy="896"/>
          </a:xfrm>
        </p:grpSpPr>
        <p:sp>
          <p:nvSpPr>
            <p:cNvPr id="1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216B-E131-43AD-B152-559F7489FE3C}" type="datetime3">
              <a:rPr lang="en-US" smtClean="0"/>
              <a:t>10 February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22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163" y="6248400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090676-A934-4AAD-A000-B03AA5FA4C03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8352" y="624840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93B2A1-A12A-4A0A-B1E2-43FEC22D22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314" y="216511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5E57-8B35-447F-9D17-6D9BCA2C8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22C1-BBB1-491E-B0A6-9417E06D3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228600"/>
            <a:ext cx="8695944" cy="131550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hidden">
          <a:xfrm>
            <a:off x="217426" y="1248338"/>
            <a:ext cx="8723376" cy="441804"/>
            <a:chOff x="-3905251" y="4294188"/>
            <a:chExt cx="13027839" cy="1892300"/>
          </a:xfrm>
        </p:grpSpPr>
        <p:sp>
          <p:nvSpPr>
            <p:cNvPr id="22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163" y="6248400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090676-A934-4AAD-A000-B03AA5FA4C03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8352" y="624840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314" y="216511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eventmobi.com/caaf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13380" b="27979"/>
          <a:stretch/>
        </p:blipFill>
        <p:spPr bwMode="auto">
          <a:xfrm>
            <a:off x="0" y="1658517"/>
            <a:ext cx="9144000" cy="735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8600" y="5397499"/>
            <a:ext cx="1357312" cy="342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Produced by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 descr="Kwclea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2" y="5666864"/>
            <a:ext cx="1279525" cy="3021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62200" y="177800"/>
            <a:ext cx="2667000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CC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CAAFI 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 Meeting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Expo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237"/>
            <a:ext cx="1981200" cy="1715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209801"/>
            <a:ext cx="51054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Steve Csonka, 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Executive Director, CAAFI </a:t>
            </a:r>
            <a:endParaRPr lang="en-US" sz="1100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Michael Huerta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Administrator, FAA</a:t>
            </a:r>
          </a:p>
          <a:p>
            <a:r>
              <a:rPr lang="en-US" dirty="0">
                <a:solidFill>
                  <a:prstClr val="black"/>
                </a:solidFill>
              </a:rPr>
              <a:t>Sharon Pinkerton</a:t>
            </a:r>
          </a:p>
          <a:p>
            <a:r>
              <a:rPr lang="en-US" sz="1100" dirty="0">
                <a:solidFill>
                  <a:prstClr val="black"/>
                </a:solidFill>
              </a:rPr>
              <a:t>Senior Vice President, Legislative and Regulatory Policy, </a:t>
            </a:r>
            <a:r>
              <a:rPr lang="en-US" sz="1100" dirty="0" smtClean="0">
                <a:solidFill>
                  <a:prstClr val="black"/>
                </a:solidFill>
              </a:rPr>
              <a:t>A4A</a:t>
            </a:r>
          </a:p>
          <a:p>
            <a:r>
              <a:rPr lang="en-US" dirty="0">
                <a:solidFill>
                  <a:prstClr val="black"/>
                </a:solidFill>
              </a:rPr>
              <a:t>Michael L. Knotek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1050" dirty="0" smtClean="0">
                <a:solidFill>
                  <a:prstClr val="black"/>
                </a:solidFill>
              </a:rPr>
              <a:t>Deputy </a:t>
            </a:r>
            <a:r>
              <a:rPr lang="en-US" sz="1050" dirty="0">
                <a:solidFill>
                  <a:prstClr val="black"/>
                </a:solidFill>
              </a:rPr>
              <a:t>Under Secretary, Office of the U/S for Science and Energy, DOE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034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Opening Remarks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3" y="1573165"/>
            <a:ext cx="8455536" cy="457691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SAJF is </a:t>
            </a:r>
            <a:r>
              <a:rPr lang="en-US" b="1" dirty="0"/>
              <a:t>key for meeting industry’s </a:t>
            </a:r>
            <a:r>
              <a:rPr lang="en-US" b="1" dirty="0" smtClean="0"/>
              <a:t>commitments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We know how to make it - broad range of inputs &amp; processes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Modest amounts of SAJF coming online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Working challenges: price, supply-chain, investment</a:t>
            </a: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The </a:t>
            </a:r>
            <a:r>
              <a:rPr lang="en-US" b="1" dirty="0"/>
              <a:t>industry </a:t>
            </a:r>
            <a:r>
              <a:rPr lang="en-US" b="1" dirty="0" smtClean="0"/>
              <a:t>plans to </a:t>
            </a:r>
            <a:r>
              <a:rPr lang="en-US" b="1" dirty="0"/>
              <a:t>continue their efforts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Potential for acceleration a function of engagement 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10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782" y="153114"/>
            <a:ext cx="8229600" cy="8191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Status Summary:</a:t>
            </a:r>
            <a:endParaRPr lang="en-US" sz="2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071" y="1676401"/>
            <a:ext cx="7408333" cy="4449763"/>
          </a:xfrm>
        </p:spPr>
        <p:txBody>
          <a:bodyPr/>
          <a:lstStyle/>
          <a:p>
            <a:r>
              <a:rPr lang="en-US" sz="2800" b="1" dirty="0" smtClean="0"/>
              <a:t>Michael Huerta</a:t>
            </a:r>
          </a:p>
          <a:p>
            <a:pPr marL="581343" lvl="2" indent="0">
              <a:buNone/>
            </a:pPr>
            <a:r>
              <a:rPr lang="en-US" b="1" dirty="0" smtClean="0"/>
              <a:t>FAA </a:t>
            </a:r>
            <a:r>
              <a:rPr lang="en-US" b="1" dirty="0"/>
              <a:t>Administrator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800" b="1" dirty="0"/>
              <a:t>Sharon Pinkerton</a:t>
            </a:r>
          </a:p>
          <a:p>
            <a:pPr marL="581343" lvl="2" indent="0">
              <a:buNone/>
            </a:pPr>
            <a:r>
              <a:rPr lang="en-US" b="1" dirty="0"/>
              <a:t>A4A SVP Legislative and Regulatory Policy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Dr. Michael Knotek</a:t>
            </a:r>
          </a:p>
          <a:p>
            <a:pPr marL="581343" lvl="2" indent="0">
              <a:buNone/>
            </a:pPr>
            <a:r>
              <a:rPr lang="en-US" b="1" dirty="0" smtClean="0"/>
              <a:t>Deputy U/S, Office of the U/S for Science and Energy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172" y="167453"/>
            <a:ext cx="8229600" cy="819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12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883" y="375474"/>
            <a:ext cx="8229600" cy="819151"/>
          </a:xfrm>
        </p:spPr>
        <p:txBody>
          <a:bodyPr anchor="t">
            <a:noAutofit/>
          </a:bodyPr>
          <a:lstStyle/>
          <a:p>
            <a:pPr>
              <a:lnSpc>
                <a:spcPts val="2600"/>
              </a:lnSpc>
            </a:pPr>
            <a:r>
              <a:rPr lang="en-US" sz="4000" dirty="0" smtClean="0"/>
              <a:t>Where we’re working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CAAFI Facilitation – broad and deep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83025" y="2321393"/>
            <a:ext cx="3283517" cy="3653763"/>
            <a:chOff x="4557010" y="1734290"/>
            <a:chExt cx="4313836" cy="4319302"/>
          </a:xfrm>
        </p:grpSpPr>
        <p:pic>
          <p:nvPicPr>
            <p:cNvPr id="7" name="Picture 7" descr="puzzle_clip_v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1" t="3670" r="12157" b="2533"/>
            <a:stretch>
              <a:fillRect/>
            </a:stretch>
          </p:blipFill>
          <p:spPr bwMode="auto">
            <a:xfrm>
              <a:off x="4557010" y="1734290"/>
              <a:ext cx="4313836" cy="431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4716975" y="3563158"/>
              <a:ext cx="1282976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Commerce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5861714" y="3565511"/>
              <a:ext cx="680660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DOE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6287335" y="4096194"/>
              <a:ext cx="691190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DOD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702289" y="4569561"/>
              <a:ext cx="813338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USDA</a:t>
              </a: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7198041" y="4084625"/>
              <a:ext cx="657494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EPA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328392" y="3052053"/>
              <a:ext cx="657494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FAA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6700006" y="3683003"/>
              <a:ext cx="813338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NASA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6670704" y="2647994"/>
              <a:ext cx="1040787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Industry</a:t>
              </a: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5656680" y="2583283"/>
              <a:ext cx="1194524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Academia</a:t>
              </a: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7263711" y="3163648"/>
              <a:ext cx="983924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Airlines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5289345" y="3009887"/>
              <a:ext cx="847034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States</a:t>
              </a: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7524189" y="3664367"/>
              <a:ext cx="1240856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Producers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6310104" y="2084074"/>
              <a:ext cx="771218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Tech.</a:t>
              </a:r>
            </a:p>
          </p:txBody>
        </p: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5221708" y="4081936"/>
              <a:ext cx="1139768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Investors</a:t>
              </a:r>
            </a:p>
          </p:txBody>
        </p:sp>
        <p:sp>
          <p:nvSpPr>
            <p:cNvPr id="22" name="TextBox 2"/>
            <p:cNvSpPr txBox="1">
              <a:spLocks noChangeArrowheads="1"/>
            </p:cNvSpPr>
            <p:nvPr/>
          </p:nvSpPr>
          <p:spPr bwMode="auto">
            <a:xfrm>
              <a:off x="5803859" y="4542197"/>
              <a:ext cx="625903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You</a:t>
              </a:r>
            </a:p>
          </p:txBody>
        </p:sp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6111867" y="5028170"/>
              <a:ext cx="1036575" cy="3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</a:rPr>
                <a:t>Farmers</a:t>
              </a:r>
            </a:p>
          </p:txBody>
        </p:sp>
      </p:grpSp>
      <p:sp>
        <p:nvSpPr>
          <p:cNvPr id="25" name="Rounded Rectangle 33"/>
          <p:cNvSpPr>
            <a:spLocks noChangeArrowheads="1"/>
          </p:cNvSpPr>
          <p:nvPr/>
        </p:nvSpPr>
        <p:spPr bwMode="auto">
          <a:xfrm>
            <a:off x="3231024" y="1810170"/>
            <a:ext cx="1731234" cy="715089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Research &amp; Development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33"/>
          <p:cNvSpPr>
            <a:spLocks noChangeArrowheads="1"/>
          </p:cNvSpPr>
          <p:nvPr/>
        </p:nvSpPr>
        <p:spPr bwMode="auto">
          <a:xfrm>
            <a:off x="6024225" y="1810170"/>
            <a:ext cx="1731234" cy="715089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</a:rPr>
              <a:t>Certification &amp; Qualification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0" name="Rounded Rectangle 33"/>
          <p:cNvSpPr>
            <a:spLocks noChangeArrowheads="1"/>
          </p:cNvSpPr>
          <p:nvPr/>
        </p:nvSpPr>
        <p:spPr bwMode="auto">
          <a:xfrm>
            <a:off x="3231024" y="5418294"/>
            <a:ext cx="1731234" cy="68955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5BD078">
                    <a:lumMod val="50000"/>
                  </a:srgbClr>
                </a:solidFill>
              </a:rPr>
              <a:t>Environmental</a:t>
            </a:r>
          </a:p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5BD078">
                    <a:lumMod val="50000"/>
                  </a:srgbClr>
                </a:solidFill>
              </a:rPr>
              <a:t> </a:t>
            </a:r>
            <a:endParaRPr lang="en-US" sz="1100" b="1" dirty="0">
              <a:solidFill>
                <a:srgbClr val="5BD078">
                  <a:lumMod val="50000"/>
                </a:srgbClr>
              </a:solidFill>
            </a:endParaRPr>
          </a:p>
        </p:txBody>
      </p:sp>
      <p:sp>
        <p:nvSpPr>
          <p:cNvPr id="31" name="Rounded Rectangle 33"/>
          <p:cNvSpPr>
            <a:spLocks noChangeArrowheads="1"/>
          </p:cNvSpPr>
          <p:nvPr/>
        </p:nvSpPr>
        <p:spPr bwMode="auto">
          <a:xfrm>
            <a:off x="6024225" y="5405524"/>
            <a:ext cx="1731234" cy="6895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73E87"/>
                </a:solidFill>
              </a:rPr>
              <a:t>Business</a:t>
            </a:r>
          </a:p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073E87"/>
                </a:solidFill>
              </a:rPr>
              <a:t> </a:t>
            </a:r>
            <a:endParaRPr lang="en-US" sz="1100" b="1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32868" y="1355921"/>
            <a:ext cx="3756267" cy="3984201"/>
            <a:chOff x="4803802" y="1355919"/>
            <a:chExt cx="3756267" cy="398420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9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189" r="2871" b="5870"/>
            <a:stretch/>
          </p:blipFill>
          <p:spPr>
            <a:xfrm rot="543006">
              <a:off x="5455498" y="1355919"/>
              <a:ext cx="3104571" cy="398420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803802" y="1601859"/>
              <a:ext cx="27943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prstClr val="black"/>
                  </a:solidFill>
                </a:rPr>
                <a:t>Farm-to-Fly 2.0</a:t>
              </a:r>
              <a:endParaRPr lang="en-US" sz="3200" b="1" dirty="0">
                <a:solidFill>
                  <a:prstClr val="black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44" y="3699598"/>
              <a:ext cx="3324552" cy="148940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3151258" y="2298749"/>
            <a:ext cx="554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New NIFA CAP: BANR Project in CO on Standing Dead Timber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47625" y="3110962"/>
            <a:ext cx="4626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Efforts continue with other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NIFA AFRI &amp; ARS Biomass Centers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0188" y="4174499"/>
            <a:ext cx="41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Alaska Airlines and Hawaii </a:t>
            </a:r>
            <a:r>
              <a:rPr lang="en-US" sz="2400" b="1" dirty="0" err="1" smtClean="0">
                <a:solidFill>
                  <a:prstClr val="black"/>
                </a:solidFill>
              </a:rPr>
              <a:t>BioEnergy</a:t>
            </a:r>
            <a:r>
              <a:rPr lang="en-US" sz="2400" b="1" dirty="0" smtClean="0">
                <a:solidFill>
                  <a:prstClr val="black"/>
                </a:solidFill>
              </a:rPr>
              <a:t> pursuit agreement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2261" y="3427230"/>
            <a:ext cx="4273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CAAFI: Critical Challenges,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White Papers, &amp;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SOAP-JET seminars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6519" y="2497725"/>
            <a:ext cx="5123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Additional Focus – Ideas continuing: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CH, APR, HL;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Green Crude Co-Processing,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Diesel Addition ;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Fully synthetic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9934" y="2859697"/>
            <a:ext cx="5123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FAA’s CLEEN 1 and CLEEN 2 Programs enabling production and qualification testing 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59818" y="1439605"/>
            <a:ext cx="4958793" cy="5056424"/>
            <a:chOff x="3259817" y="1079704"/>
            <a:chExt cx="4958793" cy="3792318"/>
          </a:xfrm>
        </p:grpSpPr>
        <p:sp>
          <p:nvSpPr>
            <p:cNvPr id="33" name="TextBox 32"/>
            <p:cNvSpPr txBox="1"/>
            <p:nvPr/>
          </p:nvSpPr>
          <p:spPr>
            <a:xfrm>
              <a:off x="3259817" y="1079704"/>
              <a:ext cx="4958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b="1" dirty="0" smtClean="0">
                  <a:solidFill>
                    <a:prstClr val="black"/>
                  </a:solidFill>
                </a:rPr>
                <a:t>ASTM Task Forces Progressing,</a:t>
              </a:r>
            </a:p>
            <a:p>
              <a:pPr algn="ctr">
                <a:lnSpc>
                  <a:spcPts val="3000"/>
                </a:lnSpc>
              </a:pPr>
              <a:r>
                <a:rPr lang="en-US" sz="2800" b="1" dirty="0" smtClean="0">
                  <a:solidFill>
                    <a:prstClr val="black"/>
                  </a:solidFill>
                </a:rPr>
                <a:t>3 Ballots in this quarter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072" y="1873294"/>
              <a:ext cx="3998304" cy="2998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60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15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478674" y="1771755"/>
            <a:ext cx="4945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CAAFI complements FRL Tools: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  </a:t>
            </a:r>
            <a:r>
              <a:rPr lang="en-US" sz="2800" b="1" dirty="0">
                <a:solidFill>
                  <a:prstClr val="black"/>
                </a:solidFill>
              </a:rPr>
              <a:t>Environmental Sustainability </a:t>
            </a:r>
            <a:r>
              <a:rPr lang="en-US" sz="2800" b="1" dirty="0" smtClean="0">
                <a:solidFill>
                  <a:prstClr val="black"/>
                </a:solidFill>
              </a:rPr>
              <a:t>O/view &amp; </a:t>
            </a:r>
            <a:r>
              <a:rPr lang="en-US" sz="2800" b="1" dirty="0">
                <a:solidFill>
                  <a:prstClr val="black"/>
                </a:solidFill>
              </a:rPr>
              <a:t>Environmental Progression </a:t>
            </a:r>
            <a:r>
              <a:rPr lang="en-US" sz="2800" b="1" dirty="0" smtClean="0">
                <a:solidFill>
                  <a:prstClr val="black"/>
                </a:solidFill>
              </a:rPr>
              <a:t>Tool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501" y="5173875"/>
            <a:ext cx="5798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EPA </a:t>
            </a:r>
            <a:r>
              <a:rPr lang="en-US" sz="2800" b="1" dirty="0" smtClean="0">
                <a:solidFill>
                  <a:prstClr val="black"/>
                </a:solidFill>
              </a:rPr>
              <a:t>Qualifies </a:t>
            </a:r>
            <a:r>
              <a:rPr lang="en-US" sz="2800" b="1" dirty="0">
                <a:solidFill>
                  <a:prstClr val="black"/>
                </a:solidFill>
              </a:rPr>
              <a:t>Alternative Jet Fuel Pathways under the RFS </a:t>
            </a:r>
            <a:r>
              <a:rPr lang="en-US" sz="2800" b="1" dirty="0" smtClean="0">
                <a:solidFill>
                  <a:prstClr val="black"/>
                </a:solidFill>
              </a:rPr>
              <a:t>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318" y="3493618"/>
            <a:ext cx="512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NASA initiates in flight emissions testing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8674" y="4242343"/>
            <a:ext cx="512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CAAFI pursuing GHG methodology harmonization</a:t>
            </a:r>
          </a:p>
        </p:txBody>
      </p:sp>
    </p:spTree>
    <p:extLst>
      <p:ext uri="{BB962C8B-B14F-4D97-AF65-F5344CB8AC3E}">
        <p14:creationId xmlns:p14="http://schemas.microsoft.com/office/powerpoint/2010/main" val="11387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16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69569" y="1656042"/>
            <a:ext cx="3718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UAL/</a:t>
            </a:r>
            <a:r>
              <a:rPr lang="en-US" sz="2800" b="1" dirty="0" err="1" smtClean="0">
                <a:solidFill>
                  <a:prstClr val="black"/>
                </a:solidFill>
              </a:rPr>
              <a:t>AltAir</a:t>
            </a:r>
            <a:r>
              <a:rPr lang="en-US" sz="2800" b="1" dirty="0" smtClean="0">
                <a:solidFill>
                  <a:prstClr val="black"/>
                </a:solidFill>
              </a:rPr>
              <a:t> announce Price Competitive DPA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2163" y="2610149"/>
            <a:ext cx="485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DOE announces intent to focus on Drop-Ins &amp; </a:t>
            </a:r>
            <a:r>
              <a:rPr lang="en-US" sz="2800" b="1" dirty="0" err="1" smtClean="0">
                <a:solidFill>
                  <a:prstClr val="black"/>
                </a:solidFill>
              </a:rPr>
              <a:t>C.o.P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8225" y="3365728"/>
            <a:ext cx="410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UAL issues another RFP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2162" y="3859701"/>
            <a:ext cx="485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KLM Executes Transatlantic Flight Demos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9635" y="4961467"/>
            <a:ext cx="4104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SkyNRG</a:t>
            </a:r>
            <a:r>
              <a:rPr lang="en-US" sz="2800" b="1" dirty="0" smtClean="0">
                <a:solidFill>
                  <a:prstClr val="black"/>
                </a:solidFill>
              </a:rPr>
              <a:t> continues making progress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17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30914" y="3934341"/>
            <a:ext cx="479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DOE Innovative Pilot Awards: 4 Entities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69569" y="1791508"/>
            <a:ext cx="3718142" cy="2428936"/>
            <a:chOff x="4369569" y="1430260"/>
            <a:chExt cx="3718142" cy="24289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546" y="2511409"/>
              <a:ext cx="3024187" cy="134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369569" y="1430260"/>
              <a:ext cx="3718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USDA/DOE/DOE DPA Phase 1 Awards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4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18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07308" y="1857825"/>
            <a:ext cx="5152803" cy="5291803"/>
            <a:chOff x="4133086" y="2023397"/>
            <a:chExt cx="5152803" cy="52918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6" r="28631"/>
            <a:stretch/>
          </p:blipFill>
          <p:spPr bwMode="auto">
            <a:xfrm rot="691245">
              <a:off x="5391806" y="2196632"/>
              <a:ext cx="3894083" cy="51185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133086" y="2023397"/>
              <a:ext cx="4301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Initiatives: </a:t>
              </a:r>
            </a:p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DPA, F2F2, Farm-to-Fleet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07308" y="3528271"/>
            <a:ext cx="4616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Joint Focus: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Commercial, Military, </a:t>
            </a:r>
            <a:r>
              <a:rPr lang="en-US" sz="2800" b="1" dirty="0" err="1" smtClean="0">
                <a:solidFill>
                  <a:prstClr val="black"/>
                </a:solidFill>
              </a:rPr>
              <a:t>BizAv</a:t>
            </a:r>
            <a:r>
              <a:rPr lang="en-US" sz="2800" b="1" dirty="0" smtClean="0">
                <a:solidFill>
                  <a:prstClr val="black"/>
                </a:solidFill>
              </a:rPr>
              <a:t>;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DLA moving toward </a:t>
            </a:r>
            <a:r>
              <a:rPr lang="en-US" sz="2800" b="1" dirty="0" err="1" smtClean="0">
                <a:solidFill>
                  <a:prstClr val="black"/>
                </a:solidFill>
              </a:rPr>
              <a:t>JetA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86" y="2574165"/>
            <a:ext cx="4301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Coordination Programs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BRDB</a:t>
            </a:r>
            <a:r>
              <a:rPr lang="en-US" sz="2800" b="1" dirty="0">
                <a:solidFill>
                  <a:prstClr val="black"/>
                </a:solidFill>
              </a:rPr>
              <a:t>, IAWG, NAJFS;</a:t>
            </a:r>
          </a:p>
        </p:txBody>
      </p:sp>
    </p:spTree>
    <p:extLst>
      <p:ext uri="{BB962C8B-B14F-4D97-AF65-F5344CB8AC3E}">
        <p14:creationId xmlns:p14="http://schemas.microsoft.com/office/powerpoint/2010/main" val="35755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Analysis </a:t>
            </a:r>
            <a:r>
              <a:rPr lang="en-US" b="1" dirty="0">
                <a:solidFill>
                  <a:srgbClr val="C00000"/>
                </a:solidFill>
              </a:rPr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19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3086" y="2023397"/>
            <a:ext cx="430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CAAFI D4054 Users Guide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088" y="3693843"/>
            <a:ext cx="46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Stand-Up of new FAA COE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9266" y="2739737"/>
            <a:ext cx="4301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CAAFI Guidelines on Airline Engagement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773" y="4107854"/>
            <a:ext cx="4616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Several entities looking at siting and transportation optimization tools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0" y="4998221"/>
            <a:ext cx="1349991" cy="179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TEMP\npo00005e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14" y="1841395"/>
            <a:ext cx="1849813" cy="417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6076" y="6283207"/>
            <a:ext cx="25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73E87"/>
                </a:solidFill>
              </a:rPr>
              <a:t>28Jan’14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5777" y="2217710"/>
            <a:ext cx="8558923" cy="2684053"/>
          </a:xfrm>
        </p:spPr>
        <p:txBody>
          <a:bodyPr>
            <a:noAutofit/>
          </a:bodyPr>
          <a:lstStyle/>
          <a:p>
            <a:pPr marL="739775" indent="-739775">
              <a:lnSpc>
                <a:spcPct val="150000"/>
              </a:lnSpc>
              <a:spcBef>
                <a:spcPts val="0"/>
              </a:spcBef>
              <a:tabLst>
                <a:tab pos="739775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Commercial Aviation Alternative Fuels Initiative</a:t>
            </a:r>
          </a:p>
          <a:p>
            <a:pPr marL="739775" indent="-739775">
              <a:lnSpc>
                <a:spcPct val="150000"/>
              </a:lnSpc>
              <a:spcBef>
                <a:spcPts val="0"/>
              </a:spcBef>
              <a:tabLst>
                <a:tab pos="739775" algn="l"/>
              </a:tabLst>
            </a:pPr>
            <a:r>
              <a:rPr lang="en-US" b="1" dirty="0" smtClean="0">
                <a:solidFill>
                  <a:schemeClr val="tx2"/>
                </a:solidFill>
              </a:rPr>
              <a:t>Biennial General Meeting, 2014</a:t>
            </a:r>
          </a:p>
          <a:p>
            <a:pPr marL="739775" indent="-739775">
              <a:lnSpc>
                <a:spcPct val="150000"/>
              </a:lnSpc>
              <a:spcBef>
                <a:spcPts val="0"/>
              </a:spcBef>
              <a:tabLst>
                <a:tab pos="739775" algn="l"/>
              </a:tabLst>
            </a:pPr>
            <a:r>
              <a:rPr lang="en-US" sz="2800" b="1" i="1" dirty="0" smtClean="0">
                <a:solidFill>
                  <a:schemeClr val="tx2"/>
                </a:solidFill>
              </a:rPr>
              <a:t>Takeoff Toward Commercialization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739775" algn="l"/>
              </a:tabLst>
            </a:pPr>
            <a:r>
              <a:rPr lang="en-US" b="1" dirty="0" smtClean="0">
                <a:solidFill>
                  <a:schemeClr val="tx2"/>
                </a:solidFill>
              </a:rPr>
              <a:t>Washington Marriott, Washington, DC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976" y="1305881"/>
            <a:ext cx="8808401" cy="102769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Opening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Analysis 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20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3086" y="2023398"/>
            <a:ext cx="4301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Regional Assessments: MASBI Concluded, ABWG Continues in NW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9266" y="3408394"/>
            <a:ext cx="332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New evaluation efforts in CT and VT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3086" y="4362501"/>
            <a:ext cx="3815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F2F2 to target Local Initiatives in every state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Feedstock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Pathway Development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Sustainability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Price 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Risk Reduction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</a:t>
            </a:r>
            <a:r>
              <a:rPr lang="en-US" b="1" dirty="0" smtClean="0"/>
              <a:t>nstitutional Alignment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Analysis </a:t>
            </a:r>
            <a:r>
              <a:rPr lang="en-US" b="1" dirty="0"/>
              <a:t>/ Tools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Regional 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Int’l Engagement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390526"/>
            <a:ext cx="8229600" cy="819151"/>
          </a:xfrm>
        </p:spPr>
        <p:txBody>
          <a:bodyPr anchor="t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4900" dirty="0" smtClean="0"/>
              <a:t>In last 12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96603" y="1470935"/>
            <a:ext cx="4522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New bilateral with Spain joins existing efforts in Brazil, Australia, &amp; Germany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2356" y="5191306"/>
            <a:ext cx="486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ICAO acknowledges need for Global Approach with Alt Fuels in Basket of Measures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657" y="2863644"/>
            <a:ext cx="5562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Homegrown activities expanding,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CAAFI working Global Exchange conce</a:t>
            </a:r>
            <a:r>
              <a:rPr lang="en-US" sz="2800" b="1" dirty="0" smtClean="0">
                <a:solidFill>
                  <a:prstClr val="black"/>
                </a:solidFill>
              </a:rPr>
              <a:t>pt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2286" y="3858567"/>
            <a:ext cx="515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Additional IATA Focal, CAEP WG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4072" y="4331716"/>
            <a:ext cx="515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Airframers</a:t>
            </a:r>
            <a:r>
              <a:rPr lang="en-US" sz="2400" b="1" dirty="0" smtClean="0">
                <a:solidFill>
                  <a:prstClr val="black"/>
                </a:solidFill>
              </a:rPr>
              <a:t> continue supporting airline goals (e.g. SAFUG)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094" y="1676401"/>
            <a:ext cx="8585551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Now, let’s hear more from</a:t>
            </a:r>
          </a:p>
          <a:p>
            <a:pPr marL="0" indent="0" algn="ctr">
              <a:buNone/>
            </a:pPr>
            <a:r>
              <a:rPr lang="en-US" sz="4000" b="1" dirty="0" smtClean="0"/>
              <a:t> our Government Partners</a:t>
            </a:r>
            <a:endParaRPr lang="en-US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22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 is real progress!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91" y="1676481"/>
            <a:ext cx="3085982" cy="285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071" y="1676401"/>
            <a:ext cx="4071902" cy="44497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Team:</a:t>
            </a:r>
          </a:p>
          <a:p>
            <a:pPr lvl="1"/>
            <a:r>
              <a:rPr lang="en-US" sz="2800" b="1" dirty="0"/>
              <a:t>Marriott </a:t>
            </a:r>
          </a:p>
          <a:p>
            <a:pPr lvl="1"/>
            <a:r>
              <a:rPr lang="en-US" sz="2800" b="1" dirty="0" smtClean="0"/>
              <a:t>CAAFI</a:t>
            </a:r>
          </a:p>
          <a:p>
            <a:pPr lvl="1"/>
            <a:r>
              <a:rPr lang="en-US" sz="2800" b="1" dirty="0" smtClean="0"/>
              <a:t>Kallman Worldwide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425" y="150285"/>
            <a:ext cx="8229600" cy="819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071" y="1676401"/>
            <a:ext cx="4071902" cy="44497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Team:</a:t>
            </a:r>
          </a:p>
          <a:p>
            <a:pPr lvl="1"/>
            <a:r>
              <a:rPr lang="en-US" sz="2800" b="1" dirty="0"/>
              <a:t>Marriott </a:t>
            </a:r>
          </a:p>
          <a:p>
            <a:pPr lvl="1"/>
            <a:r>
              <a:rPr lang="en-US" sz="2800" b="1" dirty="0" smtClean="0"/>
              <a:t>CAAFI</a:t>
            </a:r>
          </a:p>
          <a:p>
            <a:pPr lvl="1"/>
            <a:r>
              <a:rPr lang="en-US" sz="2800" b="1" dirty="0" smtClean="0"/>
              <a:t>Kallman Worldwide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425" y="150285"/>
            <a:ext cx="8229600" cy="819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10317" r="64572" b="6708"/>
          <a:stretch/>
        </p:blipFill>
        <p:spPr bwMode="auto">
          <a:xfrm>
            <a:off x="4743288" y="1366787"/>
            <a:ext cx="3165678" cy="45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24608" y="5816679"/>
            <a:ext cx="160492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i="1" dirty="0"/>
              <a:t>www.caafi.org</a:t>
            </a:r>
          </a:p>
        </p:txBody>
      </p:sp>
    </p:spTree>
    <p:extLst>
      <p:ext uri="{BB962C8B-B14F-4D97-AF65-F5344CB8AC3E}">
        <p14:creationId xmlns:p14="http://schemas.microsoft.com/office/powerpoint/2010/main" val="3039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071" y="1676401"/>
            <a:ext cx="4071902" cy="44497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Team:</a:t>
            </a:r>
          </a:p>
          <a:p>
            <a:pPr lvl="1"/>
            <a:r>
              <a:rPr lang="en-US" sz="2800" b="1" dirty="0"/>
              <a:t>Marriott </a:t>
            </a:r>
          </a:p>
          <a:p>
            <a:pPr lvl="1"/>
            <a:r>
              <a:rPr lang="en-US" sz="2800" b="1" dirty="0" smtClean="0"/>
              <a:t>CAAFI</a:t>
            </a:r>
          </a:p>
          <a:p>
            <a:pPr lvl="1"/>
            <a:r>
              <a:rPr lang="en-US" sz="2800" b="1" dirty="0" smtClean="0"/>
              <a:t>Kallman Worldwide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425" y="150285"/>
            <a:ext cx="8229600" cy="819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10991" r="57984" b="7327"/>
          <a:stretch/>
        </p:blipFill>
        <p:spPr bwMode="auto">
          <a:xfrm>
            <a:off x="4666593" y="2006216"/>
            <a:ext cx="3273821" cy="29126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071" y="1676401"/>
            <a:ext cx="4071902" cy="44497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Event App</a:t>
            </a:r>
            <a:endParaRPr lang="en-US" sz="2800" b="1" dirty="0"/>
          </a:p>
          <a:p>
            <a:pPr marL="301943" lvl="1" indent="0">
              <a:buNone/>
            </a:pPr>
            <a:r>
              <a:rPr lang="en-US" sz="2000" b="1" dirty="0">
                <a:hlinkClick r:id="rId2"/>
              </a:rPr>
              <a:t>http://eventmobi.com/caafi/</a:t>
            </a:r>
            <a:endParaRPr lang="en-US" sz="2000" b="1" dirty="0"/>
          </a:p>
          <a:p>
            <a:pPr lvl="1"/>
            <a:r>
              <a:rPr lang="en-US" sz="2600" b="1" dirty="0" smtClean="0"/>
              <a:t>Agenda</a:t>
            </a:r>
            <a:endParaRPr lang="en-US" sz="2600" b="1" dirty="0"/>
          </a:p>
          <a:p>
            <a:pPr lvl="1"/>
            <a:r>
              <a:rPr lang="en-US" sz="2600" b="1" dirty="0" smtClean="0"/>
              <a:t>Contacts</a:t>
            </a:r>
          </a:p>
          <a:p>
            <a:pPr lvl="1"/>
            <a:r>
              <a:rPr lang="en-US" sz="2600" b="1" dirty="0" smtClean="0"/>
              <a:t>Bios</a:t>
            </a:r>
          </a:p>
          <a:p>
            <a:pPr lvl="1"/>
            <a:r>
              <a:rPr lang="en-US" sz="2600" b="1" dirty="0" smtClean="0"/>
              <a:t>Polling</a:t>
            </a:r>
          </a:p>
          <a:p>
            <a:endParaRPr lang="en-US" sz="2800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425" y="150285"/>
            <a:ext cx="8229600" cy="819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68" y="213179"/>
            <a:ext cx="4103898" cy="59806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084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>
            <a:grpSpLocks noChangeAspect="1"/>
          </p:cNvGrpSpPr>
          <p:nvPr/>
        </p:nvGrpSpPr>
        <p:grpSpPr bwMode="auto">
          <a:xfrm>
            <a:off x="5715521" y="3696182"/>
            <a:ext cx="939023" cy="813503"/>
            <a:chOff x="96" y="72"/>
            <a:chExt cx="1379" cy="896"/>
          </a:xfrm>
        </p:grpSpPr>
        <p:sp>
          <p:nvSpPr>
            <p:cNvPr id="19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72"/>
              <a:ext cx="137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"/>
              <a:ext cx="1379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99" y="4443211"/>
            <a:ext cx="650601" cy="109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 descr="C:\Documents and Settings\Nathan Brown\USERDATA1\My Pictures\FAA\FA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59" y="2994375"/>
            <a:ext cx="765825" cy="10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06" y="3178769"/>
            <a:ext cx="838615" cy="65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69" y="4494632"/>
            <a:ext cx="968331" cy="106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782" y="1486401"/>
            <a:ext cx="8299517" cy="44497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Who we are – CAAFI members &amp; invited guests</a:t>
            </a:r>
          </a:p>
          <a:p>
            <a:pPr lvl="1"/>
            <a:r>
              <a:rPr lang="en-US" sz="1800" b="1" dirty="0" smtClean="0"/>
              <a:t>From across the supply chain</a:t>
            </a:r>
          </a:p>
          <a:p>
            <a:pPr lvl="1"/>
            <a:r>
              <a:rPr lang="en-US" sz="1800" b="1" dirty="0" smtClean="0"/>
              <a:t>From around the world</a:t>
            </a:r>
          </a:p>
          <a:p>
            <a:pPr lvl="1"/>
            <a:r>
              <a:rPr lang="en-US" sz="1800" b="1" dirty="0" smtClean="0"/>
              <a:t>Many first-time attendees</a:t>
            </a:r>
          </a:p>
          <a:p>
            <a:r>
              <a:rPr lang="en-US" sz="2000" b="1" dirty="0" smtClean="0"/>
              <a:t>Why we’re here</a:t>
            </a:r>
          </a:p>
          <a:p>
            <a:pPr lvl="1"/>
            <a:r>
              <a:rPr lang="en-US" sz="1800" b="1" dirty="0" smtClean="0"/>
              <a:t>Celebrate</a:t>
            </a:r>
          </a:p>
          <a:p>
            <a:pPr lvl="1"/>
            <a:r>
              <a:rPr lang="en-US" sz="1800" b="1" dirty="0"/>
              <a:t>Contemplate</a:t>
            </a:r>
          </a:p>
          <a:p>
            <a:pPr lvl="1"/>
            <a:r>
              <a:rPr lang="en-US" sz="1800" b="1" dirty="0" smtClean="0"/>
              <a:t>Collaborate</a:t>
            </a:r>
          </a:p>
          <a:p>
            <a:pPr lvl="1"/>
            <a:r>
              <a:rPr lang="en-US" sz="1800" b="1" dirty="0" smtClean="0"/>
              <a:t>Instigate</a:t>
            </a:r>
          </a:p>
          <a:p>
            <a:pPr lvl="1"/>
            <a:r>
              <a:rPr lang="en-US" sz="1800" b="1" dirty="0" smtClean="0"/>
              <a:t>Invigorate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B2A1-A12A-4A0A-B1E2-43FEC22D220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175" y="150285"/>
            <a:ext cx="8229600" cy="819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9" name="Oval 69"/>
          <p:cNvSpPr>
            <a:spLocks noChangeArrowheads="1"/>
          </p:cNvSpPr>
          <p:nvPr/>
        </p:nvSpPr>
        <p:spPr bwMode="auto">
          <a:xfrm>
            <a:off x="5476508" y="5647639"/>
            <a:ext cx="1608944" cy="84789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/>
              <a:t>15 Countries /</a:t>
            </a:r>
          </a:p>
          <a:p>
            <a:pPr algn="ctr">
              <a:lnSpc>
                <a:spcPts val="1800"/>
              </a:lnSpc>
            </a:pPr>
            <a:r>
              <a:rPr lang="en-US" sz="1400" b="1" dirty="0" smtClean="0"/>
              <a:t>5 </a:t>
            </a:r>
            <a:r>
              <a:rPr lang="en-US" sz="1400" b="1" dirty="0"/>
              <a:t>Continents </a:t>
            </a:r>
          </a:p>
        </p:txBody>
      </p:sp>
      <p:sp>
        <p:nvSpPr>
          <p:cNvPr id="10" name="Oval 72"/>
          <p:cNvSpPr>
            <a:spLocks noChangeArrowheads="1"/>
          </p:cNvSpPr>
          <p:nvPr/>
        </p:nvSpPr>
        <p:spPr bwMode="auto">
          <a:xfrm>
            <a:off x="7407099" y="2608695"/>
            <a:ext cx="1361414" cy="10598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Airlines,</a:t>
            </a:r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Military,</a:t>
            </a:r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 Airport </a:t>
            </a:r>
            <a:r>
              <a:rPr lang="en-US" sz="1400" b="1" dirty="0"/>
              <a:t>orgs.</a:t>
            </a:r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auto">
          <a:xfrm>
            <a:off x="7407100" y="4071319"/>
            <a:ext cx="1485179" cy="91855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U.S</a:t>
            </a:r>
            <a:r>
              <a:rPr lang="en-US" sz="1400" b="1" dirty="0"/>
              <a:t>. </a:t>
            </a:r>
          </a:p>
          <a:p>
            <a:pPr algn="ctr">
              <a:lnSpc>
                <a:spcPts val="1500"/>
              </a:lnSpc>
            </a:pPr>
            <a:r>
              <a:rPr lang="en-US" sz="1400" b="1" dirty="0"/>
              <a:t>Government</a:t>
            </a:r>
          </a:p>
          <a:p>
            <a:pPr algn="ctr">
              <a:lnSpc>
                <a:spcPts val="1500"/>
              </a:lnSpc>
            </a:pPr>
            <a:r>
              <a:rPr lang="en-US" sz="1400" b="1" dirty="0"/>
              <a:t> Offices</a:t>
            </a:r>
          </a:p>
        </p:txBody>
      </p:sp>
      <p:sp>
        <p:nvSpPr>
          <p:cNvPr id="12" name="Oval 76"/>
          <p:cNvSpPr>
            <a:spLocks noChangeArrowheads="1"/>
          </p:cNvSpPr>
          <p:nvPr/>
        </p:nvSpPr>
        <p:spPr bwMode="auto">
          <a:xfrm>
            <a:off x="3298903" y="3580872"/>
            <a:ext cx="1485179" cy="989209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ea typeface="Geneva" pitchFamily="-65" charset="-128"/>
              </a:rPr>
              <a:t>U.S</a:t>
            </a:r>
            <a:r>
              <a:rPr lang="en-US" sz="1400" b="1" dirty="0">
                <a:ea typeface="Geneva" pitchFamily="-65" charset="-128"/>
              </a:rPr>
              <a:t>. </a:t>
            </a:r>
            <a:r>
              <a:rPr lang="en-US" sz="1400" b="1" dirty="0" smtClean="0">
                <a:ea typeface="Geneva" pitchFamily="-65" charset="-128"/>
              </a:rPr>
              <a:t>States / </a:t>
            </a:r>
          </a:p>
          <a:p>
            <a:pPr algn="ctr">
              <a:lnSpc>
                <a:spcPts val="1800"/>
              </a:lnSpc>
            </a:pPr>
            <a:r>
              <a:rPr lang="en-US" sz="1400" b="1" dirty="0" smtClean="0">
                <a:ea typeface="Geneva" pitchFamily="-65" charset="-128"/>
              </a:rPr>
              <a:t>State </a:t>
            </a:r>
            <a:r>
              <a:rPr lang="en-US" sz="1400" b="1" dirty="0" err="1" smtClean="0">
                <a:ea typeface="Geneva" pitchFamily="-65" charset="-128"/>
              </a:rPr>
              <a:t>Univ’s</a:t>
            </a:r>
            <a:endParaRPr lang="en-US" sz="1400" b="1" dirty="0">
              <a:ea typeface="Geneva" pitchFamily="-65" charset="-128"/>
            </a:endParaRPr>
          </a:p>
        </p:txBody>
      </p:sp>
      <p:sp>
        <p:nvSpPr>
          <p:cNvPr id="13" name="Oval 79"/>
          <p:cNvSpPr>
            <a:spLocks noChangeArrowheads="1"/>
          </p:cNvSpPr>
          <p:nvPr/>
        </p:nvSpPr>
        <p:spPr bwMode="auto">
          <a:xfrm>
            <a:off x="3206079" y="5047727"/>
            <a:ext cx="1670826" cy="10598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Aircraft,</a:t>
            </a:r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 Engine, Subsystem</a:t>
            </a:r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 </a:t>
            </a:r>
            <a:r>
              <a:rPr lang="en-US" sz="1400" b="1" dirty="0"/>
              <a:t>OEM’s</a:t>
            </a:r>
          </a:p>
        </p:txBody>
      </p:sp>
      <p:sp>
        <p:nvSpPr>
          <p:cNvPr id="14" name="Oval 84"/>
          <p:cNvSpPr>
            <a:spLocks noChangeArrowheads="1"/>
          </p:cNvSpPr>
          <p:nvPr/>
        </p:nvSpPr>
        <p:spPr bwMode="auto">
          <a:xfrm>
            <a:off x="5420962" y="2191948"/>
            <a:ext cx="1423297" cy="84789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Fuel</a:t>
            </a: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28579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">
            <a:off x="5716053" y="3575286"/>
            <a:ext cx="3090030" cy="1169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Synthetic kerosene, primarily from renewable sources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245301" y="102784"/>
            <a:ext cx="8884185" cy="1543931"/>
          </a:xfrm>
        </p:spPr>
        <p:txBody>
          <a:bodyPr>
            <a:noAutofit/>
          </a:bodyPr>
          <a:lstStyle/>
          <a:p>
            <a:pPr algn="l">
              <a:lnSpc>
                <a:spcPts val="2600"/>
              </a:lnSpc>
            </a:pPr>
            <a:r>
              <a:rPr lang="en-US" sz="4000" b="1" dirty="0" smtClean="0"/>
              <a:t>CAAFI - Public/Private Partnership</a:t>
            </a:r>
            <a:br>
              <a:rPr lang="en-US" sz="4000" b="1" dirty="0" smtClean="0"/>
            </a:br>
            <a:r>
              <a:rPr lang="en-US" sz="2400" b="1" dirty="0">
                <a:solidFill>
                  <a:schemeClr val="tx2"/>
                </a:solidFill>
                <a:latin typeface="+mn-lt"/>
              </a:rPr>
              <a:t>A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reflection of the 22B+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usg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US jet fuel “market pull”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5320" y="1543963"/>
            <a:ext cx="7532395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chemeClr val="tx2"/>
                </a:solidFill>
              </a:rPr>
              <a:t>An Aviation Industry Coalition Established to Facilitate and Promote the Introduction of Alternative Aviation </a:t>
            </a:r>
            <a:r>
              <a:rPr lang="en-US" sz="2000" b="1" i="1" dirty="0" smtClean="0">
                <a:solidFill>
                  <a:schemeClr val="tx2"/>
                </a:solidFill>
              </a:rPr>
              <a:t>Fuel</a:t>
            </a:r>
          </a:p>
          <a:p>
            <a:endParaRPr lang="en-US" sz="1200" b="1" i="1" dirty="0" smtClean="0">
              <a:solidFill>
                <a:schemeClr val="tx2"/>
              </a:solidFill>
            </a:endParaRP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Goal </a:t>
            </a:r>
            <a:r>
              <a:rPr lang="en-US" sz="2000" b="1" i="1" dirty="0">
                <a:solidFill>
                  <a:schemeClr val="tx2"/>
                </a:solidFill>
              </a:rPr>
              <a:t>is development of </a:t>
            </a:r>
            <a:r>
              <a:rPr lang="en-US" sz="2000" b="1" i="1" dirty="0" smtClean="0">
                <a:solidFill>
                  <a:schemeClr val="tx2"/>
                </a:solidFill>
              </a:rPr>
              <a:t>non-petroleum </a:t>
            </a:r>
            <a:r>
              <a:rPr lang="en-US" sz="2000" b="1" i="1" dirty="0">
                <a:solidFill>
                  <a:schemeClr val="tx2"/>
                </a:solidFill>
              </a:rPr>
              <a:t>jet </a:t>
            </a:r>
            <a:r>
              <a:rPr lang="en-US" sz="2000" b="1" i="1" dirty="0" smtClean="0">
                <a:solidFill>
                  <a:schemeClr val="tx2"/>
                </a:solidFill>
              </a:rPr>
              <a:t>fuel production </a:t>
            </a:r>
            <a:r>
              <a:rPr lang="en-US" sz="2000" b="1" i="1" dirty="0">
                <a:solidFill>
                  <a:schemeClr val="tx2"/>
                </a:solidFill>
              </a:rPr>
              <a:t>with:</a:t>
            </a:r>
          </a:p>
          <a:p>
            <a:pPr marL="454025" lvl="1" indent="-342900">
              <a:buSzPct val="100000"/>
              <a:buFont typeface="Symbol" pitchFamily="18" charset="2"/>
              <a:buChar char=""/>
            </a:pPr>
            <a:r>
              <a:rPr lang="en-US" sz="2000" b="1" i="1" dirty="0">
                <a:solidFill>
                  <a:schemeClr val="tx2"/>
                </a:solidFill>
              </a:rPr>
              <a:t>Equivalent safety </a:t>
            </a:r>
            <a:r>
              <a:rPr lang="en-US" sz="2000" b="1" i="1" dirty="0" smtClean="0">
                <a:solidFill>
                  <a:schemeClr val="tx2"/>
                </a:solidFill>
              </a:rPr>
              <a:t>&amp; performance (drop-in</a:t>
            </a:r>
            <a:r>
              <a:rPr lang="en-US" sz="2000" b="1" i="1" dirty="0">
                <a:solidFill>
                  <a:schemeClr val="tx2"/>
                </a:solidFill>
              </a:rPr>
              <a:t>)</a:t>
            </a:r>
          </a:p>
          <a:p>
            <a:pPr marL="454025" lvl="1" indent="-342900">
              <a:buSzPct val="100000"/>
              <a:buFont typeface="Symbol" pitchFamily="18" charset="2"/>
              <a:buChar char=""/>
            </a:pPr>
            <a:r>
              <a:rPr lang="en-US" sz="2000" b="1" i="1" dirty="0">
                <a:solidFill>
                  <a:schemeClr val="tx2"/>
                </a:solidFill>
              </a:rPr>
              <a:t>Comparable cost </a:t>
            </a:r>
          </a:p>
          <a:p>
            <a:pPr marL="454025" lvl="1" indent="-342900">
              <a:buSzPct val="100000"/>
              <a:buFont typeface="Symbol" pitchFamily="18" charset="2"/>
              <a:buChar char=""/>
            </a:pPr>
            <a:r>
              <a:rPr lang="en-US" sz="2000" b="1" i="1" dirty="0">
                <a:solidFill>
                  <a:schemeClr val="tx2"/>
                </a:solidFill>
              </a:rPr>
              <a:t>Environmental improvement</a:t>
            </a:r>
          </a:p>
          <a:p>
            <a:pPr marL="454025" lvl="1" indent="-342900">
              <a:buSzPct val="100000"/>
              <a:buFont typeface="Symbol" pitchFamily="18" charset="2"/>
              <a:buChar char=""/>
            </a:pPr>
            <a:r>
              <a:rPr lang="en-US" sz="2000" b="1" i="1" dirty="0">
                <a:solidFill>
                  <a:schemeClr val="tx2"/>
                </a:solidFill>
              </a:rPr>
              <a:t>Security of energy supply for </a:t>
            </a:r>
            <a:r>
              <a:rPr lang="en-US" sz="2000" b="1" i="1" dirty="0" smtClean="0">
                <a:solidFill>
                  <a:schemeClr val="tx2"/>
                </a:solidFill>
              </a:rPr>
              <a:t>aviation</a:t>
            </a:r>
          </a:p>
          <a:p>
            <a:pPr lvl="1"/>
            <a:endParaRPr lang="en-US" sz="1200" b="1" i="1" dirty="0" smtClean="0">
              <a:solidFill>
                <a:schemeClr val="tx2"/>
              </a:solidFill>
            </a:endParaRPr>
          </a:p>
          <a:p>
            <a:r>
              <a:rPr lang="en-US" sz="2000" b="1" i="1" dirty="0">
                <a:solidFill>
                  <a:schemeClr val="tx2"/>
                </a:solidFill>
              </a:rPr>
              <a:t>Enables its diverse stakeholders to build relationships, share and collect data, identify resources, and direct research, development and deployment of alternative jet </a:t>
            </a:r>
            <a:r>
              <a:rPr lang="en-US" sz="2000" b="1" i="1" dirty="0" smtClean="0">
                <a:solidFill>
                  <a:schemeClr val="tx2"/>
                </a:solidFill>
              </a:rPr>
              <a:t>fuels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00163" y="6248400"/>
            <a:ext cx="3786690" cy="365125"/>
          </a:xfrm>
        </p:spPr>
        <p:txBody>
          <a:bodyPr/>
          <a:lstStyle/>
          <a:p>
            <a:fld id="{B54686CA-D09A-4E0D-A524-AEB185A28B7F}" type="datetime3">
              <a:rPr lang="en-US" smtClean="0"/>
              <a:t>10 February 2014</a:t>
            </a:fld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fld id="{6693B2A1-A12A-4A0A-B1E2-43FEC22D22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360" y="1437687"/>
            <a:ext cx="3909483" cy="41900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588" lvl="1" indent="0">
              <a:spcBef>
                <a:spcPts val="0"/>
              </a:spcBef>
              <a:buNone/>
            </a:pPr>
            <a:r>
              <a:rPr lang="en-US" sz="2400" b="1" dirty="0"/>
              <a:t>Aviation commitments</a:t>
            </a:r>
          </a:p>
          <a:p>
            <a:pPr marL="344488" lvl="1" indent="-34290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b="1" dirty="0">
                <a:solidFill>
                  <a:srgbClr val="C00000"/>
                </a:solidFill>
              </a:rPr>
              <a:t>Improving sustainability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2400" b="1" dirty="0" smtClean="0"/>
              <a:t>Industry alignment on need, as SAJF can bring:</a:t>
            </a:r>
            <a:endParaRPr lang="en-US" sz="2000" b="1" dirty="0" smtClean="0"/>
          </a:p>
          <a:p>
            <a:pPr marL="344488" lvl="1" indent="-342900">
              <a:lnSpc>
                <a:spcPct val="85000"/>
              </a:lnSpc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Carbon relief</a:t>
            </a:r>
          </a:p>
          <a:p>
            <a:pPr marL="344488" lvl="1" indent="-342900">
              <a:lnSpc>
                <a:spcPct val="85000"/>
              </a:lnSpc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</a:rPr>
              <a:t>Supply </a:t>
            </a:r>
            <a:r>
              <a:rPr lang="en-US" sz="2000" b="1" dirty="0" smtClean="0">
                <a:solidFill>
                  <a:srgbClr val="C00000"/>
                </a:solidFill>
              </a:rPr>
              <a:t>surety, Price stability</a:t>
            </a:r>
            <a:endParaRPr lang="en-US" sz="2000" b="1" dirty="0">
              <a:solidFill>
                <a:srgbClr val="C00000"/>
              </a:solidFill>
            </a:endParaRPr>
          </a:p>
          <a:p>
            <a:pPr marL="344488" lvl="1" indent="-342900">
              <a:lnSpc>
                <a:spcPct val="85000"/>
              </a:lnSpc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</a:rPr>
              <a:t>Energy </a:t>
            </a:r>
            <a:r>
              <a:rPr lang="en-US" sz="2000" b="1" dirty="0" smtClean="0">
                <a:solidFill>
                  <a:srgbClr val="C00000"/>
                </a:solidFill>
              </a:rPr>
              <a:t>security </a:t>
            </a:r>
          </a:p>
          <a:p>
            <a:pPr marL="344488" lvl="1" indent="-342900">
              <a:lnSpc>
                <a:spcPct val="85000"/>
              </a:lnSpc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Lower LAQ emissions</a:t>
            </a:r>
          </a:p>
          <a:p>
            <a:pPr marL="344488" lvl="1" indent="-342900">
              <a:lnSpc>
                <a:spcPct val="85000"/>
              </a:lnSpc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Improved energy mass density</a:t>
            </a:r>
          </a:p>
          <a:p>
            <a:pPr marL="344488" lvl="1" indent="-342900">
              <a:lnSpc>
                <a:spcPct val="85000"/>
              </a:lnSpc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Minimal infrastructure impact</a:t>
            </a:r>
          </a:p>
          <a:p>
            <a:pPr marL="344488" lvl="1" indent="-342900">
              <a:lnSpc>
                <a:spcPct val="85000"/>
              </a:lnSpc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Economic opportunity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615" y="486377"/>
            <a:ext cx="8669842" cy="800099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4000" dirty="0" smtClean="0"/>
              <a:t>Sustainable Alternative Jet Fuel (SAJF)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>
                <a:solidFill>
                  <a:schemeClr val="tx2"/>
                </a:solidFill>
                <a:latin typeface="+mn-lt"/>
              </a:rPr>
              <a:t>W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hy we care!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237066" y="5366879"/>
            <a:ext cx="8312150" cy="1247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u="sng" dirty="0" smtClean="0"/>
              <a:t>No near-term viable </a:t>
            </a:r>
            <a:r>
              <a:rPr lang="en-US" b="1" dirty="0" smtClean="0"/>
              <a:t>kerosene alternatives, and …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b="1" dirty="0" smtClean="0"/>
              <a:t>SAJF works!  Challenges, but Lots of Options!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00163" y="6248400"/>
            <a:ext cx="3786690" cy="365125"/>
          </a:xfrm>
        </p:spPr>
        <p:txBody>
          <a:bodyPr/>
          <a:lstStyle/>
          <a:p>
            <a:fld id="{B54686CA-D09A-4E0D-A524-AEB185A28B7F}" type="datetime3">
              <a:rPr lang="en-US" smtClean="0">
                <a:solidFill>
                  <a:srgbClr val="073E87"/>
                </a:solidFill>
              </a:rPr>
              <a:pPr/>
              <a:t>10 February 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4"/>
            <a:ext cx="1161826" cy="365125"/>
          </a:xfrm>
        </p:spPr>
        <p:txBody>
          <a:bodyPr/>
          <a:lstStyle/>
          <a:p>
            <a:fld id="{6693B2A1-A12A-4A0A-B1E2-43FEC22D2202}" type="slidenum">
              <a:rPr lang="en-US" smtClean="0">
                <a:solidFill>
                  <a:srgbClr val="073E87"/>
                </a:solidFill>
              </a:rPr>
              <a:pPr/>
              <a:t>9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34" y="1645836"/>
            <a:ext cx="3751561" cy="375156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6617</TotalTime>
  <Words>936</Words>
  <Application>Microsoft Office PowerPoint</Application>
  <PresentationFormat>On-screen Show (4:3)</PresentationFormat>
  <Paragraphs>323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Waveform</vt:lpstr>
      <vt:lpstr>Office Theme</vt:lpstr>
      <vt:lpstr>1_Waveform</vt:lpstr>
      <vt:lpstr>PowerPoint Presentation</vt:lpstr>
      <vt:lpstr>Opening Remarks</vt:lpstr>
      <vt:lpstr>Housekeeping</vt:lpstr>
      <vt:lpstr>Housekeeping</vt:lpstr>
      <vt:lpstr>Housekeeping</vt:lpstr>
      <vt:lpstr>Logistics</vt:lpstr>
      <vt:lpstr>Welcome</vt:lpstr>
      <vt:lpstr>CAAFI - Public/Private Partnership A reflection of the 22B+ usg US jet fuel “market pull”</vt:lpstr>
      <vt:lpstr>Sustainable Alternative Jet Fuel (SAJF) Why we care!</vt:lpstr>
      <vt:lpstr>Status Summary:</vt:lpstr>
      <vt:lpstr>Opening Remarks</vt:lpstr>
      <vt:lpstr>Where we’re working CAAFI Facilitation – broad and deep</vt:lpstr>
      <vt:lpstr>In last 12 months </vt:lpstr>
      <vt:lpstr>In last 12 months </vt:lpstr>
      <vt:lpstr>In last 12 months </vt:lpstr>
      <vt:lpstr>In last 12 months </vt:lpstr>
      <vt:lpstr>In last 12 months </vt:lpstr>
      <vt:lpstr>In last 12 months </vt:lpstr>
      <vt:lpstr>In last 12 months </vt:lpstr>
      <vt:lpstr>In last 12 months </vt:lpstr>
      <vt:lpstr>In last 12 months </vt:lpstr>
      <vt:lpstr>That is real progress!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Brown</dc:creator>
  <cp:lastModifiedBy>Carole Lotito</cp:lastModifiedBy>
  <cp:revision>217</cp:revision>
  <dcterms:created xsi:type="dcterms:W3CDTF">2012-08-10T15:15:32Z</dcterms:created>
  <dcterms:modified xsi:type="dcterms:W3CDTF">2014-02-10T19:36:45Z</dcterms:modified>
</cp:coreProperties>
</file>